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6" autoAdjust="0"/>
    <p:restoredTop sz="94660"/>
  </p:normalViewPr>
  <p:slideViewPr>
    <p:cSldViewPr snapToGrid="0">
      <p:cViewPr varScale="1">
        <p:scale>
          <a:sx n="55" d="100"/>
          <a:sy n="55" d="100"/>
        </p:scale>
        <p:origin x="5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94711-2E52-429E-8CB6-04808CD5E31F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CF5D2-F788-46DC-84DB-C48D1A93A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03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1CF5D2-F788-46DC-84DB-C48D1A93A4A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778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8BA72C-523A-3B65-12BB-FA41EF26C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D10E6D2-5B2A-1BC3-2B1E-6DAE986543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1A9C14-0B1D-D612-D7A9-084D3FE2B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E7CC49-541A-E5EA-E7F8-9BA705E5D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57A4FB-28C3-EDAE-319F-783A6A62C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12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0D9E84-1DAE-2F38-B15D-2541809E8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34AC689-B49E-F87B-9955-1857ED9B9E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EF33AC-DA7F-2EFD-0158-DCEE3DA20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315193-7761-0205-12F1-C637E2101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407D34-B813-61A2-FE49-BD2BEBC79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5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787103C-F61E-2F40-0C45-56C45711AC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6746E0-3CEF-0A79-476E-8F1AAC677B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BF5A71-D53E-455A-A986-AA3E7BD55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6D4AE2-A31B-D421-A9F1-EF8D6CB9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4D8268-2035-EDED-A99C-DD865C939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78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B2D65-343F-0E93-D1EF-FAD2AD3BD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8D7122-5A70-5F9B-5E44-5BA707312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783967-E09B-0C36-1D54-64E215B9C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3D307B-1038-8A0C-EB8E-527C1343D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E5F0CD-BFC6-FCDB-8D5D-E2388E773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46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F4EA02-CFE7-D87C-5C9F-5E5E5CA43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B5500A-C365-E1A3-026D-C7A980AB3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FF2755-FDEE-B5ED-CC03-CCA9346DB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5745ED-C9D3-3EBF-5A4E-D634CF549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64E20A-6A55-D99C-81E5-6E8D15DE5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64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0504AE-85FD-54B0-9AA6-3331DD072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9F7C70-51C3-53B8-292F-15DDB1DCD5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7562E10-B94A-1F56-3501-88802009B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C5B178C-CCBA-F2FD-3AC1-6D5187CC3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9E0D0E-AA99-6792-C122-7503858AF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ED886D-D7DD-6E74-1E32-A7B33A067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17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204C52-6416-995B-8EEE-CCA3DDB08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23E2E0-4266-DCA5-BBAA-CB8423CF0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638F84-68DF-C912-F493-94329897E4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BABC640-AD6F-5A51-990F-A31483098C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B613887-6E1B-3447-0A82-E6B43D2917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AA747D0-7789-3D62-ECE3-512FCE148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1E9B74E-BE5C-B70D-B48B-5D1ECA6F2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568A252-FA39-100D-8C36-EBAE65530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76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1C9152-4F93-EAEE-8B5A-723B9115B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AF76869-A110-C36F-A730-4407ECFA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DCB9483-6B06-2E31-25EF-4BF20522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02A2EB-454D-8A89-DD4D-0FAF9D109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44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DF1888C-CAC0-D0D9-5F71-567A122C0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A6B37CC-8B2B-81CC-280E-4BF04073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F202B18-9DDD-5E0F-59D1-7ED48F400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81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DC6621-E5A3-4D79-B109-DCFE8F556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1B2135-A011-24A6-1412-47FF3703F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44CC1D-FFDD-66E2-DC45-4AC8DDBEB0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76B29A-75FE-4788-6324-DF09D319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F6E8E-E23F-F1DB-B0C3-4B539A947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D65FB0-7B99-0B9E-3E64-3ECD432C5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76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7D2D65-4F41-F784-BAF3-02D4EBA08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993D025-2DAB-0312-D43F-B5BA28FB26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550CCE-3E08-C08F-7DCA-BD77E514CB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1A21EF-B54F-56D4-5314-820623469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76CE459-53D9-E36D-9627-927D2BF57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3BD548-5F36-3C50-4ADB-24A67B3B9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76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821E3FB-BCE4-310A-3BEE-DF5D7B534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9159A2-AA9E-CD01-2A01-D24B93B2D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325C4B-ECF6-0D55-DE94-8EFC15AE2A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06034-53AC-472B-9E88-1D188301820A}" type="datetimeFigureOut">
              <a:rPr kumimoji="1" lang="ja-JP" altLang="en-US" smtClean="0"/>
              <a:t>2026/2/8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14680D-3A1D-1732-2315-21B63825EF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0B73CF-8FEE-6790-1483-00CDC9E4E3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E9742-E914-4443-BC07-C65837997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409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E57511B-C375-4F56-1DF6-2EDAD8F6FCDB}"/>
              </a:ext>
            </a:extLst>
          </p:cNvPr>
          <p:cNvSpPr txBox="1"/>
          <p:nvPr/>
        </p:nvSpPr>
        <p:spPr>
          <a:xfrm>
            <a:off x="408972" y="746550"/>
            <a:ext cx="112968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i="0" u="none" strike="noStrike" baseline="0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Establishment of the ISO/IEC JTC on Digital Product Passport (JTC 5) </a:t>
            </a:r>
            <a:endParaRPr lang="ja-JP" altLang="en-US" sz="2400" dirty="0">
              <a:highlight>
                <a:srgbClr val="FFFF00"/>
              </a:highlight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6BEB14D-B2BA-E083-54EF-C9F93A4852F2}"/>
              </a:ext>
            </a:extLst>
          </p:cNvPr>
          <p:cNvSpPr txBox="1"/>
          <p:nvPr/>
        </p:nvSpPr>
        <p:spPr>
          <a:xfrm>
            <a:off x="975167" y="1395278"/>
            <a:ext cx="6094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0" i="0" u="sng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Allocates </a:t>
            </a:r>
            <a:r>
              <a:rPr lang="en-US" altLang="ja-JP" sz="2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the Secretariat to DIN (Germany). </a:t>
            </a:r>
            <a:endParaRPr lang="ja-JP" altLang="en-US" sz="2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1968BB0-8EBA-710B-20A3-F8356D835B6E}"/>
              </a:ext>
            </a:extLst>
          </p:cNvPr>
          <p:cNvSpPr txBox="1"/>
          <p:nvPr/>
        </p:nvSpPr>
        <p:spPr>
          <a:xfrm>
            <a:off x="975167" y="2274838"/>
            <a:ext cx="1076927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240"/>
            <a:r>
              <a:rPr lang="en-US" altLang="ja-JP" sz="2400" b="0" i="0" u="sng" strike="noStrike" baseline="0" dirty="0">
                <a:latin typeface="Arial" panose="020B0604020202020204" pitchFamily="34" charset="0"/>
              </a:rPr>
              <a:t>Decides</a:t>
            </a:r>
            <a:r>
              <a:rPr lang="en-US" altLang="ja-JP" sz="2400" b="0" i="0" u="none" strike="noStrike" baseline="0" dirty="0">
                <a:latin typeface="Arial" panose="020B0604020202020204" pitchFamily="34" charset="0"/>
              </a:rPr>
              <a:t> that </a:t>
            </a:r>
            <a:r>
              <a:rPr lang="en-US" altLang="ja-JP" sz="2400" b="0" i="0" u="none" strike="noStrike" baseline="0" dirty="0">
                <a:highlight>
                  <a:srgbClr val="00FFFF"/>
                </a:highlight>
                <a:latin typeface="Arial" panose="020B0604020202020204" pitchFamily="34" charset="0"/>
              </a:rPr>
              <a:t>ISO/NP 25534-1</a:t>
            </a:r>
            <a:r>
              <a:rPr lang="en-US" altLang="ja-JP" sz="2400" b="0" i="0" u="none" strike="noStrike" baseline="0" dirty="0">
                <a:latin typeface="Arial" panose="020B0604020202020204" pitchFamily="34" charset="0"/>
              </a:rPr>
              <a:t>, which is currently under </a:t>
            </a:r>
            <a:r>
              <a:rPr lang="en-US" altLang="ja-JP" sz="2400" b="0" i="0" u="none" strike="noStrike" baseline="0" dirty="0">
                <a:highlight>
                  <a:srgbClr val="00FFFF"/>
                </a:highlight>
                <a:latin typeface="Arial" panose="020B0604020202020204" pitchFamily="34" charset="0"/>
              </a:rPr>
              <a:t>NP ballot in ISO/TC 154</a:t>
            </a:r>
            <a:r>
              <a:rPr lang="en-US" altLang="ja-JP" sz="2400" b="0" i="0" u="none" strike="noStrike" baseline="0" dirty="0">
                <a:latin typeface="Arial" panose="020B0604020202020204" pitchFamily="34" charset="0"/>
              </a:rPr>
              <a:t>, </a:t>
            </a:r>
            <a:r>
              <a:rPr lang="en-US" altLang="ja-JP" sz="2400" b="0" i="1" u="none" strike="noStrike" baseline="0" dirty="0">
                <a:latin typeface="Arial" panose="020B0604020202020204" pitchFamily="34" charset="0"/>
              </a:rPr>
              <a:t>Processes, data elements and documents in commerce, industry and administration</a:t>
            </a:r>
            <a:r>
              <a:rPr lang="en-US" altLang="ja-JP" sz="2400" b="0" i="0" u="none" strike="noStrike" baseline="0" dirty="0">
                <a:latin typeface="Arial" panose="020B0604020202020204" pitchFamily="34" charset="0"/>
              </a:rPr>
              <a:t>, developed in </a:t>
            </a:r>
            <a:r>
              <a:rPr lang="en-US" altLang="ja-JP" sz="2400" b="0" i="0" u="none" strike="noStrike" baseline="0" dirty="0">
                <a:highlight>
                  <a:srgbClr val="00FFFF"/>
                </a:highlight>
                <a:latin typeface="Arial" panose="020B0604020202020204" pitchFamily="34" charset="0"/>
              </a:rPr>
              <a:t>cooperation with UNECE</a:t>
            </a:r>
            <a:r>
              <a:rPr lang="en-US" altLang="ja-JP" sz="2400" b="0" i="0" u="none" strike="noStrike" baseline="0" dirty="0">
                <a:latin typeface="Arial" panose="020B0604020202020204" pitchFamily="34" charset="0"/>
              </a:rPr>
              <a:t>, if approved, be </a:t>
            </a:r>
            <a:r>
              <a:rPr lang="en-US" altLang="ja-JP" sz="2400" b="0" i="0" u="none" strike="noStrike" baseline="0" dirty="0">
                <a:highlight>
                  <a:srgbClr val="00FFFF"/>
                </a:highlight>
                <a:latin typeface="Arial" panose="020B0604020202020204" pitchFamily="34" charset="0"/>
              </a:rPr>
              <a:t>reallocated to the new JTC </a:t>
            </a:r>
            <a:r>
              <a:rPr lang="en-US" altLang="ja-JP" sz="2400" b="0" i="0" u="none" strike="noStrike" baseline="0" dirty="0">
                <a:latin typeface="Arial" panose="020B0604020202020204" pitchFamily="34" charset="0"/>
              </a:rPr>
              <a:t>to ensure coherence and to enhance its impact through its development within a joint ISO and IEC committee, and to</a:t>
            </a:r>
          </a:p>
          <a:p>
            <a:r>
              <a:rPr lang="en-US" altLang="ja-JP" sz="2400" b="0" i="0" u="none" strike="noStrike" baseline="0" dirty="0">
                <a:latin typeface="Arial" panose="020B0604020202020204" pitchFamily="34" charset="0"/>
              </a:rPr>
              <a:t>maintain effective cooperation with UNECE.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6FD58C4-6FE5-87E7-AFAB-0F5B2EA4D9B6}"/>
              </a:ext>
            </a:extLst>
          </p:cNvPr>
          <p:cNvSpPr txBox="1"/>
          <p:nvPr/>
        </p:nvSpPr>
        <p:spPr>
          <a:xfrm>
            <a:off x="975167" y="5111496"/>
            <a:ext cx="107692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UNECE</a:t>
            </a:r>
            <a:r>
              <a:rPr lang="ja-JP" altLang="en-US" dirty="0"/>
              <a:t>との協力により開発され、現在</a:t>
            </a:r>
            <a:r>
              <a:rPr lang="en-US" altLang="ja-JP" dirty="0"/>
              <a:t>ISO/TC 154</a:t>
            </a:r>
            <a:r>
              <a:rPr lang="ja-JP" altLang="en-US" dirty="0"/>
              <a:t>（商取引、工業、行政におけるプロセス、データ要素、文書）において</a:t>
            </a:r>
            <a:r>
              <a:rPr lang="en-US" altLang="ja-JP" dirty="0"/>
              <a:t>NP</a:t>
            </a:r>
            <a:r>
              <a:rPr lang="ja-JP" altLang="en-US" dirty="0"/>
              <a:t>投票中の</a:t>
            </a:r>
            <a:r>
              <a:rPr lang="en-US" altLang="ja-JP" dirty="0"/>
              <a:t>ISO/NP 25534-1</a:t>
            </a:r>
            <a:r>
              <a:rPr lang="ja-JP" altLang="en-US" dirty="0"/>
              <a:t>が、承認された場合、</a:t>
            </a:r>
            <a:r>
              <a:rPr lang="en-US" altLang="ja-JP" dirty="0"/>
              <a:t>ISO</a:t>
            </a:r>
            <a:r>
              <a:rPr lang="ja-JP" altLang="en-US" dirty="0"/>
              <a:t>と</a:t>
            </a:r>
            <a:r>
              <a:rPr lang="en-US" altLang="ja-JP" dirty="0"/>
              <a:t>IEC</a:t>
            </a:r>
            <a:r>
              <a:rPr lang="ja-JP" altLang="en-US" dirty="0"/>
              <a:t>の合同委員会内での開発を通じて一貫性を確保し、その影響力を高め、</a:t>
            </a:r>
            <a:r>
              <a:rPr lang="en-US" altLang="ja-JP" dirty="0"/>
              <a:t>UNECE</a:t>
            </a:r>
            <a:r>
              <a:rPr lang="ja-JP" altLang="en-US" dirty="0"/>
              <a:t>との効果的な協力を維持するため、新しい</a:t>
            </a:r>
            <a:r>
              <a:rPr lang="en-US" altLang="ja-JP" dirty="0"/>
              <a:t>JTC</a:t>
            </a:r>
            <a:r>
              <a:rPr lang="ja-JP" altLang="en-US" dirty="0"/>
              <a:t>に再割り当てされることを決定する。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F3172F-B9C0-AC83-0331-49584DE09E60}"/>
              </a:ext>
            </a:extLst>
          </p:cNvPr>
          <p:cNvSpPr txBox="1"/>
          <p:nvPr/>
        </p:nvSpPr>
        <p:spPr>
          <a:xfrm>
            <a:off x="9524035" y="218216"/>
            <a:ext cx="222041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ja-JP" b="1" dirty="0"/>
              <a:t>合同</a:t>
            </a:r>
            <a:r>
              <a:rPr lang="en-US" altLang="ja-JP" b="1" dirty="0"/>
              <a:t>TF 2025-2-06</a:t>
            </a:r>
            <a:endParaRPr kumimoji="1" lang="ja-JP" altLang="en-US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59A83F-C6C1-21E8-DC8E-312441DCC442}"/>
              </a:ext>
            </a:extLst>
          </p:cNvPr>
          <p:cNvSpPr txBox="1"/>
          <p:nvPr/>
        </p:nvSpPr>
        <p:spPr>
          <a:xfrm>
            <a:off x="6215605" y="6311825"/>
            <a:ext cx="5335929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NP 25534-1</a:t>
            </a:r>
            <a:r>
              <a:rPr kumimoji="1" lang="ja-JP" altLang="en-US" b="1" dirty="0"/>
              <a:t>の投票は</a:t>
            </a:r>
            <a:r>
              <a:rPr kumimoji="1" lang="en-US" altLang="ja-JP" b="1" dirty="0"/>
              <a:t>1</a:t>
            </a:r>
            <a:r>
              <a:rPr kumimoji="1" lang="ja-JP" altLang="en-US" b="1" dirty="0"/>
              <a:t>月</a:t>
            </a:r>
            <a:r>
              <a:rPr kumimoji="1" lang="en-US" altLang="ja-JP" b="1" dirty="0"/>
              <a:t>26</a:t>
            </a:r>
            <a:r>
              <a:rPr kumimoji="1" lang="ja-JP" altLang="en-US" b="1" dirty="0"/>
              <a:t>日に完了</a:t>
            </a:r>
            <a:r>
              <a:rPr kumimoji="1" lang="en-US" altLang="ja-JP" b="1" dirty="0">
                <a:sym typeface="Wingdings" panose="05000000000000000000" pitchFamily="2" charset="2"/>
              </a:rPr>
              <a:t>Approved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169394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8A0DBA-5AA4-FAFA-B113-D9BF72752380}"/>
              </a:ext>
            </a:extLst>
          </p:cNvPr>
          <p:cNvSpPr txBox="1"/>
          <p:nvPr/>
        </p:nvSpPr>
        <p:spPr>
          <a:xfrm>
            <a:off x="1106424" y="289483"/>
            <a:ext cx="104607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0" i="0" u="none" strike="noStrike" baseline="0" dirty="0">
                <a:solidFill>
                  <a:srgbClr val="1C69E7"/>
                </a:solidFill>
                <a:highlight>
                  <a:srgbClr val="FFFF00"/>
                </a:highlight>
                <a:latin typeface="ArialMT"/>
              </a:rPr>
              <a:t>ISO/PWI 25534-1</a:t>
            </a:r>
            <a:r>
              <a:rPr lang="ja-JP" altLang="en-US" sz="2400" b="0" i="0" u="none" strike="noStrike" baseline="0" dirty="0">
                <a:solidFill>
                  <a:srgbClr val="1C69E7"/>
                </a:solidFill>
                <a:highlight>
                  <a:srgbClr val="FFFF00"/>
                </a:highlight>
                <a:latin typeface="ArialMT"/>
              </a:rPr>
              <a:t>　</a:t>
            </a:r>
            <a:endParaRPr lang="en-US" altLang="ja-JP" sz="2400" b="0" i="0" u="none" strike="noStrike" baseline="0" dirty="0">
              <a:solidFill>
                <a:srgbClr val="1C69E7"/>
              </a:solidFill>
              <a:highlight>
                <a:srgbClr val="FFFF00"/>
              </a:highlight>
              <a:latin typeface="ArialMT"/>
            </a:endParaRPr>
          </a:p>
          <a:p>
            <a:r>
              <a:rPr lang="en-US" altLang="ja-JP" sz="2400" b="0" i="0" u="none" strike="noStrike" baseline="0" dirty="0">
                <a:solidFill>
                  <a:srgbClr val="1C69E7"/>
                </a:solidFill>
                <a:highlight>
                  <a:srgbClr val="FFFF00"/>
                </a:highlight>
                <a:latin typeface="ArialMT"/>
              </a:rPr>
              <a:t>Digital product passport -- Part 1: Overview and fundamental principles</a:t>
            </a:r>
            <a:endParaRPr lang="ja-JP" altLang="en-US" sz="2400" dirty="0">
              <a:highlight>
                <a:srgbClr val="FFFF00"/>
              </a:highlight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EA827A-34E1-4C6B-64E2-82FD8832AF7E}"/>
              </a:ext>
            </a:extLst>
          </p:cNvPr>
          <p:cNvSpPr txBox="1"/>
          <p:nvPr/>
        </p:nvSpPr>
        <p:spPr>
          <a:xfrm>
            <a:off x="819912" y="1698534"/>
            <a:ext cx="1055217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</a:p>
          <a:p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This document provides the overview and fundamental principles for Digital Product Passports (DPP).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It establishes </a:t>
            </a:r>
            <a:r>
              <a:rPr lang="en-US" altLang="ja-JP" sz="24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common terminology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outlines </a:t>
            </a:r>
            <a:r>
              <a:rPr lang="en-US" altLang="ja-JP" sz="24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core principles for DPP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standardization, defines </a:t>
            </a:r>
            <a:r>
              <a:rPr lang="en-US" altLang="ja-JP" sz="24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ja-JP" altLang="en-US" sz="24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categories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and describes </a:t>
            </a:r>
            <a:r>
              <a:rPr lang="en-US" altLang="ja-JP" sz="24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governance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ja-JP" sz="24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trust mechanisms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. It also provides guidance on the relationship with existing standards and approaches to ensuring global consistency and regulatory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compliance. This document is intended to provide a foundational and harmonized approach for all stakeholders involved in the development, implementation, and use of Digital Product Passports across different industries and regions.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54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56">
            <a:extLst>
              <a:ext uri="{FF2B5EF4-FFF2-40B4-BE49-F238E27FC236}">
                <a16:creationId xmlns:a16="http://schemas.microsoft.com/office/drawing/2014/main" id="{C128ADB0-4948-E0D4-9205-A3CC80369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2" name="Rectangle 72">
            <a:extLst>
              <a:ext uri="{FF2B5EF4-FFF2-40B4-BE49-F238E27FC236}">
                <a16:creationId xmlns:a16="http://schemas.microsoft.com/office/drawing/2014/main" id="{A182509B-3F30-3C96-8025-2F9118CC7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74">
            <a:extLst>
              <a:ext uri="{FF2B5EF4-FFF2-40B4-BE49-F238E27FC236}">
                <a16:creationId xmlns:a16="http://schemas.microsoft.com/office/drawing/2014/main" id="{93DCE0DB-263A-8F2F-A794-4BEB8C8D6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49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0C517EC-DDA2-6F9E-A71D-ABF60E773AFE}"/>
              </a:ext>
            </a:extLst>
          </p:cNvPr>
          <p:cNvSpPr txBox="1"/>
          <p:nvPr/>
        </p:nvSpPr>
        <p:spPr>
          <a:xfrm>
            <a:off x="943679" y="3164681"/>
            <a:ext cx="101817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The overview of DPP can be summarized into two main processes:</a:t>
            </a:r>
          </a:p>
          <a:p>
            <a:endParaRPr lang="en-US" altLang="ja-JP" b="1" dirty="0"/>
          </a:p>
          <a:p>
            <a:r>
              <a:rPr lang="en-US" altLang="ja-JP" dirty="0">
                <a:highlight>
                  <a:srgbClr val="00FFFF"/>
                </a:highlight>
              </a:rPr>
              <a:t>• </a:t>
            </a:r>
            <a:r>
              <a:rPr lang="en-US" altLang="ja-JP" b="1" dirty="0">
                <a:highlight>
                  <a:srgbClr val="00FFFF"/>
                </a:highlight>
              </a:rPr>
              <a:t>DPP Generation </a:t>
            </a:r>
            <a:r>
              <a:rPr lang="en-US" altLang="ja-JP" dirty="0"/>
              <a:t>- Emphasis is placed on the efficient </a:t>
            </a:r>
            <a:r>
              <a:rPr lang="en-US" altLang="ja-JP" dirty="0">
                <a:highlight>
                  <a:srgbClr val="00FFFF"/>
                </a:highlight>
              </a:rPr>
              <a:t>aggregation of data </a:t>
            </a:r>
            <a:r>
              <a:rPr lang="en-US" altLang="ja-JP" dirty="0"/>
              <a:t>and assignment of a unique </a:t>
            </a:r>
            <a:r>
              <a:rPr lang="en-US" altLang="ja-JP" dirty="0">
                <a:highlight>
                  <a:srgbClr val="00FFFF"/>
                </a:highlight>
              </a:rPr>
              <a:t>identification for the collection of data</a:t>
            </a:r>
            <a:r>
              <a:rPr lang="en-US" altLang="ja-JP" dirty="0"/>
              <a:t>. The specific steps </a:t>
            </a:r>
            <a:r>
              <a:rPr lang="en-US" altLang="ja-JP" dirty="0">
                <a:highlight>
                  <a:srgbClr val="00FFFF"/>
                </a:highlight>
              </a:rPr>
              <a:t>include structuring of the DPP data and metadata for specific products</a:t>
            </a:r>
            <a:r>
              <a:rPr lang="en-US" altLang="ja-JP" dirty="0"/>
              <a:t>, optimizing the collection methods of DPP data, and realizing the association between DPP data and the unique identifier of the product entity.</a:t>
            </a:r>
          </a:p>
          <a:p>
            <a:r>
              <a:rPr lang="en-US" altLang="ja-JP" dirty="0">
                <a:highlight>
                  <a:srgbClr val="00FFFF"/>
                </a:highlight>
              </a:rPr>
              <a:t>• </a:t>
            </a:r>
            <a:r>
              <a:rPr lang="en-US" altLang="ja-JP" b="1" dirty="0">
                <a:highlight>
                  <a:srgbClr val="00FFFF"/>
                </a:highlight>
              </a:rPr>
              <a:t>DPP Management and Application </a:t>
            </a:r>
            <a:r>
              <a:rPr lang="en-US" altLang="ja-JP" dirty="0"/>
              <a:t>- Focus is laid on the trustworthy evidence preservation and secure supervision of DPP data. The specific steps include </a:t>
            </a:r>
            <a:r>
              <a:rPr lang="en-US" altLang="ja-JP" dirty="0">
                <a:highlight>
                  <a:srgbClr val="00FFFF"/>
                </a:highlight>
              </a:rPr>
              <a:t>verification and validation </a:t>
            </a:r>
            <a:r>
              <a:rPr lang="en-US" altLang="ja-JP" dirty="0"/>
              <a:t>of the DPP data, conducting </a:t>
            </a:r>
            <a:r>
              <a:rPr lang="en-US" altLang="ja-JP" dirty="0">
                <a:highlight>
                  <a:srgbClr val="00FFFF"/>
                </a:highlight>
              </a:rPr>
              <a:t>data authentication </a:t>
            </a:r>
            <a:r>
              <a:rPr lang="en-US" altLang="ja-JP" dirty="0"/>
              <a:t>on DPP identifiers and issue the DPP, </a:t>
            </a:r>
            <a:r>
              <a:rPr lang="en-US" altLang="ja-JP" dirty="0">
                <a:highlight>
                  <a:srgbClr val="00FFFF"/>
                </a:highlight>
              </a:rPr>
              <a:t>store or archive</a:t>
            </a:r>
            <a:r>
              <a:rPr lang="en-US" altLang="ja-JP" dirty="0"/>
              <a:t> the DPP in a trustworthy manner, read and use the DPP. As a universal tool, DPP can not only achieve the goal of market supervision but also play a role in more application scenarios that are beneficial to industrial development, </a:t>
            </a:r>
            <a:r>
              <a:rPr lang="en-US" altLang="ja-JP" dirty="0">
                <a:highlight>
                  <a:srgbClr val="00FFFF"/>
                </a:highlight>
              </a:rPr>
              <a:t>such as the traceability of product carbon footprints, the enhancement of value chain resilience</a:t>
            </a:r>
            <a:r>
              <a:rPr lang="en-US" altLang="ja-JP" dirty="0"/>
              <a:t>.</a:t>
            </a:r>
          </a:p>
        </p:txBody>
      </p:sp>
      <p:pic>
        <p:nvPicPr>
          <p:cNvPr id="65" name="図 64">
            <a:extLst>
              <a:ext uri="{FF2B5EF4-FFF2-40B4-BE49-F238E27FC236}">
                <a16:creationId xmlns:a16="http://schemas.microsoft.com/office/drawing/2014/main" id="{95E2688E-EDA6-EAAE-99BD-B2A8C9510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679" y="228600"/>
            <a:ext cx="9923454" cy="272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766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491</Words>
  <Application>Microsoft Office PowerPoint</Application>
  <PresentationFormat>ワイド画面</PresentationFormat>
  <Paragraphs>21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ArialMT</vt:lpstr>
      <vt:lpstr>游ゴシック</vt:lpstr>
      <vt:lpstr>游ゴシック Light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HISANAO SUGAMATA</dc:creator>
  <cp:lastModifiedBy>HISANAO SUGAMATA</cp:lastModifiedBy>
  <cp:revision>2</cp:revision>
  <dcterms:created xsi:type="dcterms:W3CDTF">2026-02-06T08:23:14Z</dcterms:created>
  <dcterms:modified xsi:type="dcterms:W3CDTF">2026-02-08T06:57:48Z</dcterms:modified>
</cp:coreProperties>
</file>